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092DA-8883-46FB-86A8-D45832968D29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CA6A1A2-B91E-4048-BB87-1D1A90AA5713}">
      <dgm:prSet custT="1"/>
      <dgm:spPr/>
      <dgm:t>
        <a:bodyPr/>
        <a:lstStyle/>
        <a:p>
          <a:pPr algn="ctr"/>
          <a:r>
            <a:rPr lang="it-IT" sz="10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CITTADINI (portatori di interessi/diritti)</a:t>
          </a:r>
        </a:p>
      </dgm:t>
    </dgm:pt>
    <dgm:pt modelId="{C76AAA7E-86A4-42BF-B7FB-D9D4AD41D600}" type="parTrans" cxnId="{FA6D0B4B-87A9-4340-B0C9-7FC47336CAE8}">
      <dgm:prSet/>
      <dgm:spPr/>
      <dgm:t>
        <a:bodyPr/>
        <a:lstStyle/>
        <a:p>
          <a:pPr algn="ctr"/>
          <a:endParaRPr lang="it-IT"/>
        </a:p>
      </dgm:t>
    </dgm:pt>
    <dgm:pt modelId="{1605CCB1-CDA6-48B7-964F-A1EF86AF055E}" type="sibTrans" cxnId="{FA6D0B4B-87A9-4340-B0C9-7FC47336CAE8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it-IT"/>
        </a:p>
      </dgm:t>
    </dgm:pt>
    <dgm:pt modelId="{837DE1A9-C444-4FC9-B265-A38DBFBC1AD5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it-IT" sz="10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Partecipazione consapevole</a:t>
          </a:r>
        </a:p>
      </dgm:t>
    </dgm:pt>
    <dgm:pt modelId="{3DDA93A4-1777-4264-ACB9-DC7A7315F703}" type="parTrans" cxnId="{71401A82-30D4-4888-8869-CF4AE6A4E940}">
      <dgm:prSet/>
      <dgm:spPr/>
      <dgm:t>
        <a:bodyPr/>
        <a:lstStyle/>
        <a:p>
          <a:pPr algn="ctr"/>
          <a:endParaRPr lang="it-IT"/>
        </a:p>
      </dgm:t>
    </dgm:pt>
    <dgm:pt modelId="{2A5EF45B-3E17-46E3-808D-7B89DBC094E2}" type="sibTrans" cxnId="{71401A82-30D4-4888-8869-CF4AE6A4E940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it-IT"/>
        </a:p>
      </dgm:t>
    </dgm:pt>
    <dgm:pt modelId="{60834EB3-25CA-4195-BD60-A8D6C519D365}">
      <dgm:prSet custT="1"/>
      <dgm:spPr/>
      <dgm:t>
        <a:bodyPr/>
        <a:lstStyle/>
        <a:p>
          <a:pPr algn="ctr"/>
          <a:r>
            <a:rPr lang="it-IT" sz="10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PUBBLICA AMMINISTRAZIONE (gestore di interessi/diritti)</a:t>
          </a:r>
        </a:p>
      </dgm:t>
    </dgm:pt>
    <dgm:pt modelId="{2F8F3426-1F7D-4B2E-B6B3-13355E48CCD5}" type="parTrans" cxnId="{DD576E7B-8D23-4CFC-8BDA-1BC06A6071BB}">
      <dgm:prSet/>
      <dgm:spPr/>
      <dgm:t>
        <a:bodyPr/>
        <a:lstStyle/>
        <a:p>
          <a:pPr algn="ctr"/>
          <a:endParaRPr lang="it-IT"/>
        </a:p>
      </dgm:t>
    </dgm:pt>
    <dgm:pt modelId="{15CD5DB0-D33E-4B50-8ACC-8F5CC6652192}" type="sibTrans" cxnId="{DD576E7B-8D23-4CFC-8BDA-1BC06A6071B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it-IT"/>
        </a:p>
      </dgm:t>
    </dgm:pt>
    <dgm:pt modelId="{57DBCDD1-0CA1-4E8C-B1FC-F2086D4C3E9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it-IT" sz="10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Accountability e trasparenza</a:t>
          </a:r>
        </a:p>
      </dgm:t>
    </dgm:pt>
    <dgm:pt modelId="{341B8847-4995-4C6F-A410-F94594C7B7A8}" type="parTrans" cxnId="{5F6CF56E-E866-4BD7-A1E3-6F17DAD53D65}">
      <dgm:prSet/>
      <dgm:spPr/>
      <dgm:t>
        <a:bodyPr/>
        <a:lstStyle/>
        <a:p>
          <a:pPr algn="ctr"/>
          <a:endParaRPr lang="it-IT"/>
        </a:p>
      </dgm:t>
    </dgm:pt>
    <dgm:pt modelId="{123EC08D-0675-4C3C-8735-D06B8FB4DF82}" type="sibTrans" cxnId="{5F6CF56E-E866-4BD7-A1E3-6F17DAD53D65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it-IT"/>
        </a:p>
      </dgm:t>
    </dgm:pt>
    <dgm:pt modelId="{DB0741A2-7020-4A2E-9427-18B66DD497BA}" type="pres">
      <dgm:prSet presAssocID="{F4C092DA-8883-46FB-86A8-D45832968D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AB11FC-C1CB-47D2-8B54-40AAF9F5B03E}" type="pres">
      <dgm:prSet presAssocID="{5CA6A1A2-B91E-4048-BB87-1D1A90AA5713}" presName="node" presStyleLbl="node1" presStyleIdx="0" presStyleCnt="4" custScaleX="155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22BDC4-A2F3-4B76-AD61-FACC4A6D2DE4}" type="pres">
      <dgm:prSet presAssocID="{5CA6A1A2-B91E-4048-BB87-1D1A90AA5713}" presName="spNode" presStyleCnt="0"/>
      <dgm:spPr/>
    </dgm:pt>
    <dgm:pt modelId="{3BDFB35F-B410-48D7-9AF6-6F1F793CC230}" type="pres">
      <dgm:prSet presAssocID="{1605CCB1-CDA6-48B7-964F-A1EF86AF055E}" presName="sibTrans" presStyleLbl="sibTrans1D1" presStyleIdx="0" presStyleCnt="4"/>
      <dgm:spPr/>
      <dgm:t>
        <a:bodyPr/>
        <a:lstStyle/>
        <a:p>
          <a:endParaRPr lang="it-IT"/>
        </a:p>
      </dgm:t>
    </dgm:pt>
    <dgm:pt modelId="{047F6EBC-8371-4E41-96EA-3D7FA32FDF76}" type="pres">
      <dgm:prSet presAssocID="{837DE1A9-C444-4FC9-B265-A38DBFBC1AD5}" presName="node" presStyleLbl="node1" presStyleIdx="1" presStyleCnt="4" custScaleX="112691" custScaleY="485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96510B-9FA2-4CEE-84C7-CA0ADC291CCE}" type="pres">
      <dgm:prSet presAssocID="{837DE1A9-C444-4FC9-B265-A38DBFBC1AD5}" presName="spNode" presStyleCnt="0"/>
      <dgm:spPr/>
    </dgm:pt>
    <dgm:pt modelId="{D155301B-8DD9-44D8-9D33-984506C12DAB}" type="pres">
      <dgm:prSet presAssocID="{2A5EF45B-3E17-46E3-808D-7B89DBC094E2}" presName="sibTrans" presStyleLbl="sibTrans1D1" presStyleIdx="1" presStyleCnt="4"/>
      <dgm:spPr/>
      <dgm:t>
        <a:bodyPr/>
        <a:lstStyle/>
        <a:p>
          <a:endParaRPr lang="it-IT"/>
        </a:p>
      </dgm:t>
    </dgm:pt>
    <dgm:pt modelId="{993C7E09-4441-4733-B062-4DE2DD9211E7}" type="pres">
      <dgm:prSet presAssocID="{60834EB3-25CA-4195-BD60-A8D6C519D365}" presName="node" presStyleLbl="node1" presStyleIdx="2" presStyleCnt="4" custScaleX="152711" custRadScaleRad="103071" custRadScaleInc="-11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5A78D8-E98F-4B5A-9C07-460F5385DA12}" type="pres">
      <dgm:prSet presAssocID="{60834EB3-25CA-4195-BD60-A8D6C519D365}" presName="spNode" presStyleCnt="0"/>
      <dgm:spPr/>
    </dgm:pt>
    <dgm:pt modelId="{42F9B7E0-264D-400B-B095-10171C77E04E}" type="pres">
      <dgm:prSet presAssocID="{15CD5DB0-D33E-4B50-8ACC-8F5CC6652192}" presName="sibTrans" presStyleLbl="sibTrans1D1" presStyleIdx="2" presStyleCnt="4"/>
      <dgm:spPr/>
      <dgm:t>
        <a:bodyPr/>
        <a:lstStyle/>
        <a:p>
          <a:endParaRPr lang="it-IT"/>
        </a:p>
      </dgm:t>
    </dgm:pt>
    <dgm:pt modelId="{3F51E3B7-A843-4F27-88A4-87A4ED06DDDC}" type="pres">
      <dgm:prSet presAssocID="{57DBCDD1-0CA1-4E8C-B1FC-F2086D4C3E91}" presName="node" presStyleLbl="node1" presStyleIdx="3" presStyleCnt="4" custScaleX="115959" custScaleY="53220" custRadScaleRad="97909" custRadScaleInc="27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DD3941-F74B-4AF1-A98C-C623842F692F}" type="pres">
      <dgm:prSet presAssocID="{57DBCDD1-0CA1-4E8C-B1FC-F2086D4C3E91}" presName="spNode" presStyleCnt="0"/>
      <dgm:spPr/>
    </dgm:pt>
    <dgm:pt modelId="{BBACEEEF-6CA5-41CA-B856-12B1A5A73545}" type="pres">
      <dgm:prSet presAssocID="{123EC08D-0675-4C3C-8735-D06B8FB4DF82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AC471977-7DF1-463D-AC8B-3B7E509B835A}" type="presOf" srcId="{1605CCB1-CDA6-48B7-964F-A1EF86AF055E}" destId="{3BDFB35F-B410-48D7-9AF6-6F1F793CC230}" srcOrd="0" destOrd="0" presId="urn:microsoft.com/office/officeart/2005/8/layout/cycle5"/>
    <dgm:cxn modelId="{DD576E7B-8D23-4CFC-8BDA-1BC06A6071BB}" srcId="{F4C092DA-8883-46FB-86A8-D45832968D29}" destId="{60834EB3-25CA-4195-BD60-A8D6C519D365}" srcOrd="2" destOrd="0" parTransId="{2F8F3426-1F7D-4B2E-B6B3-13355E48CCD5}" sibTransId="{15CD5DB0-D33E-4B50-8ACC-8F5CC6652192}"/>
    <dgm:cxn modelId="{C1594558-070C-4BD0-A414-B377E01E7F23}" type="presOf" srcId="{57DBCDD1-0CA1-4E8C-B1FC-F2086D4C3E91}" destId="{3F51E3B7-A843-4F27-88A4-87A4ED06DDDC}" srcOrd="0" destOrd="0" presId="urn:microsoft.com/office/officeart/2005/8/layout/cycle5"/>
    <dgm:cxn modelId="{27C2EC57-1DEB-46FF-B5A4-8901436733EB}" type="presOf" srcId="{15CD5DB0-D33E-4B50-8ACC-8F5CC6652192}" destId="{42F9B7E0-264D-400B-B095-10171C77E04E}" srcOrd="0" destOrd="0" presId="urn:microsoft.com/office/officeart/2005/8/layout/cycle5"/>
    <dgm:cxn modelId="{224952A3-9B20-4563-97ED-402989E55E81}" type="presOf" srcId="{60834EB3-25CA-4195-BD60-A8D6C519D365}" destId="{993C7E09-4441-4733-B062-4DE2DD9211E7}" srcOrd="0" destOrd="0" presId="urn:microsoft.com/office/officeart/2005/8/layout/cycle5"/>
    <dgm:cxn modelId="{54C8D370-1355-471F-A651-8520EF7A8A9C}" type="presOf" srcId="{F4C092DA-8883-46FB-86A8-D45832968D29}" destId="{DB0741A2-7020-4A2E-9427-18B66DD497BA}" srcOrd="0" destOrd="0" presId="urn:microsoft.com/office/officeart/2005/8/layout/cycle5"/>
    <dgm:cxn modelId="{7E67D40A-935B-4933-81A2-446B73B57592}" type="presOf" srcId="{837DE1A9-C444-4FC9-B265-A38DBFBC1AD5}" destId="{047F6EBC-8371-4E41-96EA-3D7FA32FDF76}" srcOrd="0" destOrd="0" presId="urn:microsoft.com/office/officeart/2005/8/layout/cycle5"/>
    <dgm:cxn modelId="{5F6CF56E-E866-4BD7-A1E3-6F17DAD53D65}" srcId="{F4C092DA-8883-46FB-86A8-D45832968D29}" destId="{57DBCDD1-0CA1-4E8C-B1FC-F2086D4C3E91}" srcOrd="3" destOrd="0" parTransId="{341B8847-4995-4C6F-A410-F94594C7B7A8}" sibTransId="{123EC08D-0675-4C3C-8735-D06B8FB4DF82}"/>
    <dgm:cxn modelId="{25A8BFDC-94F2-4AA9-9830-FDEEC59C9C3C}" type="presOf" srcId="{123EC08D-0675-4C3C-8735-D06B8FB4DF82}" destId="{BBACEEEF-6CA5-41CA-B856-12B1A5A73545}" srcOrd="0" destOrd="0" presId="urn:microsoft.com/office/officeart/2005/8/layout/cycle5"/>
    <dgm:cxn modelId="{71401A82-30D4-4888-8869-CF4AE6A4E940}" srcId="{F4C092DA-8883-46FB-86A8-D45832968D29}" destId="{837DE1A9-C444-4FC9-B265-A38DBFBC1AD5}" srcOrd="1" destOrd="0" parTransId="{3DDA93A4-1777-4264-ACB9-DC7A7315F703}" sibTransId="{2A5EF45B-3E17-46E3-808D-7B89DBC094E2}"/>
    <dgm:cxn modelId="{DF36EA36-B2C6-4689-8DE9-76FED522EDC8}" type="presOf" srcId="{5CA6A1A2-B91E-4048-BB87-1D1A90AA5713}" destId="{C1AB11FC-C1CB-47D2-8B54-40AAF9F5B03E}" srcOrd="0" destOrd="0" presId="urn:microsoft.com/office/officeart/2005/8/layout/cycle5"/>
    <dgm:cxn modelId="{FA6D0B4B-87A9-4340-B0C9-7FC47336CAE8}" srcId="{F4C092DA-8883-46FB-86A8-D45832968D29}" destId="{5CA6A1A2-B91E-4048-BB87-1D1A90AA5713}" srcOrd="0" destOrd="0" parTransId="{C76AAA7E-86A4-42BF-B7FB-D9D4AD41D600}" sibTransId="{1605CCB1-CDA6-48B7-964F-A1EF86AF055E}"/>
    <dgm:cxn modelId="{CC540E28-1FD3-4FED-9613-CEC501003F4D}" type="presOf" srcId="{2A5EF45B-3E17-46E3-808D-7B89DBC094E2}" destId="{D155301B-8DD9-44D8-9D33-984506C12DAB}" srcOrd="0" destOrd="0" presId="urn:microsoft.com/office/officeart/2005/8/layout/cycle5"/>
    <dgm:cxn modelId="{5045E513-6EDE-48DF-9CE3-BC272A3BD0C5}" type="presParOf" srcId="{DB0741A2-7020-4A2E-9427-18B66DD497BA}" destId="{C1AB11FC-C1CB-47D2-8B54-40AAF9F5B03E}" srcOrd="0" destOrd="0" presId="urn:microsoft.com/office/officeart/2005/8/layout/cycle5"/>
    <dgm:cxn modelId="{E383D9C6-BDBF-42FE-B111-753A285AC234}" type="presParOf" srcId="{DB0741A2-7020-4A2E-9427-18B66DD497BA}" destId="{E322BDC4-A2F3-4B76-AD61-FACC4A6D2DE4}" srcOrd="1" destOrd="0" presId="urn:microsoft.com/office/officeart/2005/8/layout/cycle5"/>
    <dgm:cxn modelId="{321CE7F4-C5EB-4060-B944-346ACCA6C6BD}" type="presParOf" srcId="{DB0741A2-7020-4A2E-9427-18B66DD497BA}" destId="{3BDFB35F-B410-48D7-9AF6-6F1F793CC230}" srcOrd="2" destOrd="0" presId="urn:microsoft.com/office/officeart/2005/8/layout/cycle5"/>
    <dgm:cxn modelId="{80CE8315-B62B-4065-8EB0-AD43CBAD685E}" type="presParOf" srcId="{DB0741A2-7020-4A2E-9427-18B66DD497BA}" destId="{047F6EBC-8371-4E41-96EA-3D7FA32FDF76}" srcOrd="3" destOrd="0" presId="urn:microsoft.com/office/officeart/2005/8/layout/cycle5"/>
    <dgm:cxn modelId="{10C554D9-F0B2-428E-A8A6-9EF132E1E3A8}" type="presParOf" srcId="{DB0741A2-7020-4A2E-9427-18B66DD497BA}" destId="{5996510B-9FA2-4CEE-84C7-CA0ADC291CCE}" srcOrd="4" destOrd="0" presId="urn:microsoft.com/office/officeart/2005/8/layout/cycle5"/>
    <dgm:cxn modelId="{7B41FFC0-7591-4F1F-994B-196E2D8CDBE9}" type="presParOf" srcId="{DB0741A2-7020-4A2E-9427-18B66DD497BA}" destId="{D155301B-8DD9-44D8-9D33-984506C12DAB}" srcOrd="5" destOrd="0" presId="urn:microsoft.com/office/officeart/2005/8/layout/cycle5"/>
    <dgm:cxn modelId="{1A56AFF8-7017-406F-9D5D-C90D715C1683}" type="presParOf" srcId="{DB0741A2-7020-4A2E-9427-18B66DD497BA}" destId="{993C7E09-4441-4733-B062-4DE2DD9211E7}" srcOrd="6" destOrd="0" presId="urn:microsoft.com/office/officeart/2005/8/layout/cycle5"/>
    <dgm:cxn modelId="{177CBF73-5EAA-4DAF-BBD5-B415ED521EE3}" type="presParOf" srcId="{DB0741A2-7020-4A2E-9427-18B66DD497BA}" destId="{A25A78D8-E98F-4B5A-9C07-460F5385DA12}" srcOrd="7" destOrd="0" presId="urn:microsoft.com/office/officeart/2005/8/layout/cycle5"/>
    <dgm:cxn modelId="{A0A551AF-EBFA-4D74-8941-710572D37735}" type="presParOf" srcId="{DB0741A2-7020-4A2E-9427-18B66DD497BA}" destId="{42F9B7E0-264D-400B-B095-10171C77E04E}" srcOrd="8" destOrd="0" presId="urn:microsoft.com/office/officeart/2005/8/layout/cycle5"/>
    <dgm:cxn modelId="{2C48E6DD-56D2-4EFE-A136-47FB820A5D1D}" type="presParOf" srcId="{DB0741A2-7020-4A2E-9427-18B66DD497BA}" destId="{3F51E3B7-A843-4F27-88A4-87A4ED06DDDC}" srcOrd="9" destOrd="0" presId="urn:microsoft.com/office/officeart/2005/8/layout/cycle5"/>
    <dgm:cxn modelId="{DA4AD1D0-9674-4246-BFA9-379F917AD51C}" type="presParOf" srcId="{DB0741A2-7020-4A2E-9427-18B66DD497BA}" destId="{59DD3941-F74B-4AF1-A98C-C623842F692F}" srcOrd="10" destOrd="0" presId="urn:microsoft.com/office/officeart/2005/8/layout/cycle5"/>
    <dgm:cxn modelId="{42792AF3-C3F5-40E4-BF0B-8149B5F953E3}" type="presParOf" srcId="{DB0741A2-7020-4A2E-9427-18B66DD497BA}" destId="{BBACEEEF-6CA5-41CA-B856-12B1A5A73545}" srcOrd="11" destOrd="0" presId="urn:microsoft.com/office/officeart/2005/8/layout/cycle5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B11FC-C1CB-47D2-8B54-40AAF9F5B03E}">
      <dsp:nvSpPr>
        <dsp:cNvPr id="0" name=""/>
        <dsp:cNvSpPr/>
      </dsp:nvSpPr>
      <dsp:spPr>
        <a:xfrm>
          <a:off x="2870178" y="1624"/>
          <a:ext cx="2515671" cy="1051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CITTADINI (portatori di interessi/diritti)</a:t>
          </a:r>
        </a:p>
      </dsp:txBody>
      <dsp:txXfrm>
        <a:off x="2870178" y="1624"/>
        <a:ext cx="2515671" cy="1051303"/>
      </dsp:txXfrm>
    </dsp:sp>
    <dsp:sp modelId="{3BDFB35F-B410-48D7-9AF6-6F1F793CC230}">
      <dsp:nvSpPr>
        <dsp:cNvPr id="0" name=""/>
        <dsp:cNvSpPr/>
      </dsp:nvSpPr>
      <dsp:spPr>
        <a:xfrm>
          <a:off x="2264564" y="925248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630351" y="248331"/>
              </a:moveTo>
              <a:arcTo wR="1735705" hR="1735705" stAng="18061600" swAng="1676801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047F6EBC-8371-4E41-96EA-3D7FA32FDF76}">
      <dsp:nvSpPr>
        <dsp:cNvPr id="0" name=""/>
        <dsp:cNvSpPr/>
      </dsp:nvSpPr>
      <dsp:spPr>
        <a:xfrm>
          <a:off x="4952393" y="2007556"/>
          <a:ext cx="1822652" cy="51084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Partecipazione consapevole</a:t>
          </a:r>
        </a:p>
      </dsp:txBody>
      <dsp:txXfrm>
        <a:off x="4952393" y="2007556"/>
        <a:ext cx="1822652" cy="510849"/>
      </dsp:txXfrm>
    </dsp:sp>
    <dsp:sp modelId="{D155301B-8DD9-44D8-9D33-984506C12DAB}">
      <dsp:nvSpPr>
        <dsp:cNvPr id="0" name=""/>
        <dsp:cNvSpPr/>
      </dsp:nvSpPr>
      <dsp:spPr>
        <a:xfrm>
          <a:off x="2391893" y="530081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409024" y="2196873"/>
              </a:moveTo>
              <a:arcTo wR="1735705" hR="1735705" stAng="924495" swAng="1301819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993C7E09-4441-4733-B062-4DE2DD9211E7}">
      <dsp:nvSpPr>
        <dsp:cNvPr id="0" name=""/>
        <dsp:cNvSpPr/>
      </dsp:nvSpPr>
      <dsp:spPr>
        <a:xfrm>
          <a:off x="2903745" y="3474659"/>
          <a:ext cx="2469931" cy="105130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PUBBLICA AMMINISTRAZIONE (gestore di interessi/diritti)</a:t>
          </a:r>
        </a:p>
      </dsp:txBody>
      <dsp:txXfrm>
        <a:off x="2903745" y="3474659"/>
        <a:ext cx="2469931" cy="1051303"/>
      </dsp:txXfrm>
    </dsp:sp>
    <dsp:sp modelId="{42F9B7E0-264D-400B-B095-10171C77E04E}">
      <dsp:nvSpPr>
        <dsp:cNvPr id="0" name=""/>
        <dsp:cNvSpPr/>
      </dsp:nvSpPr>
      <dsp:spPr>
        <a:xfrm>
          <a:off x="2435308" y="573950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1211" y="2755544"/>
              </a:moveTo>
              <a:arcTo wR="1735705" hR="1735705" stAng="8640938" swAng="1317424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3F51E3B7-A843-4F27-88A4-87A4ED06DDDC}">
      <dsp:nvSpPr>
        <dsp:cNvPr id="0" name=""/>
        <dsp:cNvSpPr/>
      </dsp:nvSpPr>
      <dsp:spPr>
        <a:xfrm>
          <a:off x="1491021" y="1958912"/>
          <a:ext cx="1875508" cy="55950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Accountability e trasparenza</a:t>
          </a:r>
        </a:p>
      </dsp:txBody>
      <dsp:txXfrm>
        <a:off x="1491021" y="1958912"/>
        <a:ext cx="1875508" cy="559503"/>
      </dsp:txXfrm>
    </dsp:sp>
    <dsp:sp modelId="{BBACEEEF-6CA5-41CA-B856-12B1A5A73545}">
      <dsp:nvSpPr>
        <dsp:cNvPr id="0" name=""/>
        <dsp:cNvSpPr/>
      </dsp:nvSpPr>
      <dsp:spPr>
        <a:xfrm>
          <a:off x="2565980" y="907450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8089" y="825032"/>
              </a:moveTo>
              <a:arcTo wR="1735705" hR="1735705" stAng="12698761" swAng="1577984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1105-4C72-4BDC-876F-2B21250C6010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D7E3-57D2-4DF6-8CCA-2CDA1ED23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 descr="1_Penna_b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1512168" cy="21380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918648" cy="16116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NASCE SETTIMO BENE COMUNE</a:t>
            </a:r>
            <a:br>
              <a:rPr lang="it-IT" dirty="0" smtClean="0"/>
            </a:br>
            <a:r>
              <a:rPr lang="it-IT" dirty="0" smtClean="0"/>
              <a:t>PER </a:t>
            </a:r>
            <a:r>
              <a:rPr lang="it-IT" dirty="0" smtClean="0"/>
              <a:t>UNA GESTIONE PARTECIPATA  DEL TERRITORIO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Città di Settimo Torinese, Patrimonio</a:t>
            </a:r>
            <a:endParaRPr lang="it-IT" dirty="0"/>
          </a:p>
        </p:txBody>
      </p:sp>
      <p:pic>
        <p:nvPicPr>
          <p:cNvPr id="4" name="Segnaposto contenuto 3" descr="1_Penna_b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509120"/>
            <a:ext cx="1512168" cy="213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Dare spazio ai cittadini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are </a:t>
            </a:r>
            <a:r>
              <a:rPr lang="it-IT" dirty="0"/>
              <a:t>ai cittadini </a:t>
            </a:r>
            <a:r>
              <a:rPr lang="it-IT" dirty="0" err="1"/>
              <a:t>settimesi</a:t>
            </a:r>
            <a:r>
              <a:rPr lang="it-IT" dirty="0"/>
              <a:t> che vogliono contribuire in modo propositivo a migliorare la città, uno spazio dove lasciare le proprie segnalazioni che vengono immediatamente prese in carico dalla società Patrimonio e girate agli uffici di competenza. La procedura prevede alla fine di ridare tempestiva risposta al cittadino.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3_Penna_Tablet_b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5" cy="2137826"/>
          </a:xfrm>
          <a:prstGeom prst="rect">
            <a:avLst/>
          </a:prstGeom>
        </p:spPr>
      </p:pic>
      <p:pic>
        <p:nvPicPr>
          <p:cNvPr id="6" name="Immagine 5" descr="1_Penna_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869160"/>
            <a:ext cx="1512168" cy="2138071"/>
          </a:xfrm>
          <a:prstGeom prst="rect">
            <a:avLst/>
          </a:prstGeom>
        </p:spPr>
      </p:pic>
      <p:pic>
        <p:nvPicPr>
          <p:cNvPr id="4" name="Immagine 3" descr="2_Penna_Pala_b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8642" y="0"/>
            <a:ext cx="1445358" cy="20436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SETTIMO BENE COMUNE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SETTIMO BENE COMUNE è un angolo di attenzione sul sito del Comune di Settimo Torinese (www.comune.settimo-torinese.to.it) dove è possibile compilare una breve scheda con la segnalazione, ma è anche una pagina social su FB (SETTIMO BENE COMUNE).</a:t>
            </a:r>
          </a:p>
          <a:p>
            <a:r>
              <a:rPr lang="it-IT" dirty="0"/>
              <a:t>Ma SETTIMO BENE COMUNE non è solo 2.0, tutte le segnalazioni che arriveranno direttamente all’URP verranno inserite nello stesso modello gestionale.</a:t>
            </a:r>
          </a:p>
          <a:p>
            <a:r>
              <a:rPr lang="it-IT" dirty="0"/>
              <a:t>La nuova piattaforma rappresenta da parte dell’Amministrazione una scelta di trasparenza e di relazione partecipata e proattiva con i cittadini, con l’obiettivo di dare a tutti la possibilità di collaborare al miglioramento del decoro urbano e al tempo stesso avere un maggior monitoraggio degli interventi sul territorio. </a:t>
            </a:r>
          </a:p>
          <a:p>
            <a:r>
              <a:rPr lang="it-IT" dirty="0"/>
              <a:t>Oltre alla raccolta delle segnalazioni la società Patrimonio, attraverso lo strumento di SETTIMO BENE COMUNE, si impegna a dare periodicamente comunicazione delle attività svolte in materia di decoro urbano: manutenzione urbana, strade, caditoie, verde, illuminazione pubblica, edifici pubblici.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Comunicazioni periodiche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Oltre alla raccolta delle segnalazioni la società Patrimonio, attraverso lo strumento di SETTIMO BENE COMUNE, si impegna a dare periodicamente comunicazione delle attività svolte e in programma in materia di decoro urbano: manutenzione urbana, strade, caditoie, verde, illuminazione pubblica, edifici pubblici, etc.</a:t>
            </a:r>
          </a:p>
          <a:p>
            <a:r>
              <a:rPr lang="it-IT" dirty="0" smtClean="0"/>
              <a:t>SETTIMO BENE COMUNE migliorerà anche la cartellonistica di cantiere </a:t>
            </a:r>
          </a:p>
          <a:p>
            <a:endParaRPr lang="it-IT" dirty="0"/>
          </a:p>
        </p:txBody>
      </p:sp>
      <p:pic>
        <p:nvPicPr>
          <p:cNvPr id="4" name="Immagine 3" descr="2_Penna_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2" y="5025574"/>
            <a:ext cx="1295998" cy="183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_Penna_b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3616736" cy="511374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manutenzioni urbane nel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smtClean="0"/>
              <a:t>Aprile 2016 aggiudicazione gara </a:t>
            </a:r>
            <a:r>
              <a:rPr lang="it-IT" dirty="0"/>
              <a:t>a doppio oggetto per la scelta del socio privato operativo </a:t>
            </a:r>
            <a:r>
              <a:rPr lang="it-IT" dirty="0" smtClean="0"/>
              <a:t>(manutenzioni </a:t>
            </a:r>
            <a:r>
              <a:rPr lang="it-IT" dirty="0"/>
              <a:t>ordinarie e straordinarie di aree ed edifici pubblici, aree verdi, impianti, rete stradale, sgombero </a:t>
            </a:r>
            <a:r>
              <a:rPr lang="it-IT" dirty="0" smtClean="0"/>
              <a:t>neve, </a:t>
            </a:r>
            <a:r>
              <a:rPr lang="it-IT" dirty="0"/>
              <a:t>nonché </a:t>
            </a:r>
            <a:r>
              <a:rPr lang="it-IT" dirty="0" smtClean="0"/>
              <a:t>realizzazione </a:t>
            </a:r>
            <a:r>
              <a:rPr lang="it-IT" dirty="0"/>
              <a:t>di nuove opere in ambito stradale. </a:t>
            </a:r>
            <a:endParaRPr lang="it-IT" dirty="0" smtClean="0"/>
          </a:p>
          <a:p>
            <a:r>
              <a:rPr lang="it-IT" dirty="0"/>
              <a:t>G</a:t>
            </a:r>
            <a:r>
              <a:rPr lang="it-IT" dirty="0" smtClean="0"/>
              <a:t>iugno 2016 Patrimonio avvio </a:t>
            </a:r>
            <a:r>
              <a:rPr lang="it-IT" dirty="0"/>
              <a:t>Manutenzione Urbana a partecipazione maggioritaria </a:t>
            </a:r>
            <a:r>
              <a:rPr lang="it-IT" dirty="0" smtClean="0"/>
              <a:t>pubblica (Patrimonio 100% Comune di Settimo Torinese)</a:t>
            </a:r>
            <a:endParaRPr lang="it-IT" dirty="0"/>
          </a:p>
          <a:p>
            <a:r>
              <a:rPr lang="it-IT" dirty="0" smtClean="0"/>
              <a:t>Luglio 2016 nuovo </a:t>
            </a:r>
            <a:r>
              <a:rPr lang="it-IT" dirty="0"/>
              <a:t>assetto manageriale di </a:t>
            </a:r>
            <a:r>
              <a:rPr lang="it-IT" dirty="0" smtClean="0"/>
              <a:t>Patrimonio</a:t>
            </a:r>
            <a:endParaRPr lang="it-IT" dirty="0"/>
          </a:p>
          <a:p>
            <a:pPr lvl="0"/>
            <a:r>
              <a:rPr lang="it-IT" dirty="0"/>
              <a:t>Snellimento, adeguamento e monitoraggio dei processi gestionali interni</a:t>
            </a:r>
          </a:p>
          <a:p>
            <a:pPr lvl="0"/>
            <a:r>
              <a:rPr lang="it-IT" dirty="0"/>
              <a:t>Pianificazione e controllo delle attività dell'impresa appaltatrice</a:t>
            </a:r>
          </a:p>
          <a:p>
            <a:pPr lvl="0"/>
            <a:r>
              <a:rPr lang="it-IT" dirty="0"/>
              <a:t>Censimento, ricognizione, analisi e avvio piano interventi soffitti edifici scolastici</a:t>
            </a:r>
          </a:p>
          <a:p>
            <a:pPr lvl="0"/>
            <a:r>
              <a:rPr lang="it-IT" dirty="0"/>
              <a:t>Censimento e ricognizione generale stato </a:t>
            </a:r>
            <a:r>
              <a:rPr lang="it-IT" dirty="0" smtClean="0"/>
              <a:t>impianti </a:t>
            </a:r>
            <a:r>
              <a:rPr lang="it-IT" dirty="0"/>
              <a:t>di illuminazione, e conseguenti iniziative di adeguamento </a:t>
            </a:r>
            <a:r>
              <a:rPr lang="it-IT" dirty="0" smtClean="0"/>
              <a:t>linee e corpi </a:t>
            </a:r>
            <a:r>
              <a:rPr lang="it-IT" dirty="0"/>
              <a:t>illuminanti  </a:t>
            </a:r>
          </a:p>
          <a:p>
            <a:pPr lvl="0"/>
            <a:r>
              <a:rPr lang="it-IT" dirty="0"/>
              <a:t>Censimento caditoie e avvio campagna interventi</a:t>
            </a:r>
          </a:p>
          <a:p>
            <a:pPr lvl="0"/>
            <a:r>
              <a:rPr lang="it-IT" dirty="0"/>
              <a:t>Censimento e analisi </a:t>
            </a:r>
            <a:r>
              <a:rPr lang="it-IT" dirty="0" smtClean="0"/>
              <a:t>alberature </a:t>
            </a:r>
            <a:r>
              <a:rPr lang="it-IT" dirty="0"/>
              <a:t>stradali, e conseguenti operazioni manutentive</a:t>
            </a:r>
          </a:p>
          <a:p>
            <a:pPr lvl="0"/>
            <a:r>
              <a:rPr lang="it-IT" dirty="0"/>
              <a:t>Istituzione squadre di pronto intervento di decoro urbano, operanti anche con l'ausilio e il coinvolgimento di gruppi di nomadi (Dado) e richiedenti asilo (Cri </a:t>
            </a:r>
            <a:r>
              <a:rPr lang="it-IT" dirty="0" err="1"/>
              <a:t>Teobaldo</a:t>
            </a:r>
            <a:r>
              <a:rPr lang="it-IT" dirty="0"/>
              <a:t> Fenoglio)</a:t>
            </a:r>
          </a:p>
          <a:p>
            <a:pPr lvl="0"/>
            <a:r>
              <a:rPr lang="it-IT" dirty="0"/>
              <a:t>Controllo e coordinamento di Seta in tema di decoro urbano sul territorio </a:t>
            </a:r>
            <a:r>
              <a:rPr lang="it-IT" dirty="0" err="1"/>
              <a:t>settimese</a:t>
            </a:r>
            <a:endParaRPr lang="it-IT" dirty="0"/>
          </a:p>
          <a:p>
            <a:pPr lvl="0"/>
            <a:r>
              <a:rPr lang="it-IT" dirty="0"/>
              <a:t>Realizzazione </a:t>
            </a:r>
            <a:r>
              <a:rPr lang="it-IT" dirty="0" smtClean="0"/>
              <a:t>nuove </a:t>
            </a:r>
            <a:r>
              <a:rPr lang="it-IT" dirty="0"/>
              <a:t>opere: tre scavalchi autostradali €330.000, conclusione sottopasso via </a:t>
            </a:r>
            <a:r>
              <a:rPr lang="it-IT" dirty="0" err="1"/>
              <a:t>Leinì</a:t>
            </a:r>
            <a:r>
              <a:rPr lang="it-IT" dirty="0"/>
              <a:t>, sovrappasso ferroviario €1.125.000, urbanizzazioni area </a:t>
            </a:r>
            <a:r>
              <a:rPr lang="it-IT" dirty="0" err="1"/>
              <a:t>Siva</a:t>
            </a:r>
            <a:r>
              <a:rPr lang="it-IT" dirty="0"/>
              <a:t> €385.000, urbanizzazioni via Lodi €130.000, avvio nuova viabilità </a:t>
            </a:r>
            <a:r>
              <a:rPr lang="it-IT" dirty="0" smtClean="0"/>
              <a:t>via </a:t>
            </a:r>
            <a:r>
              <a:rPr lang="it-IT" dirty="0" err="1"/>
              <a:t>Torino-via</a:t>
            </a:r>
            <a:r>
              <a:rPr lang="it-IT" dirty="0"/>
              <a:t> Regio Parco (prolungamento via Santa Cristina)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Ambito manutentivo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b="1" i="1" dirty="0"/>
              <a:t>73 edifici</a:t>
            </a:r>
            <a:r>
              <a:rPr lang="it-IT" dirty="0"/>
              <a:t> (20 edifici pubblici, 27 impianti sportivi e aree verdi attrezzate, 26 edifici scolastici)</a:t>
            </a:r>
          </a:p>
          <a:p>
            <a:pPr lvl="0"/>
            <a:r>
              <a:rPr lang="it-IT" b="1" i="1" dirty="0"/>
              <a:t>120 </a:t>
            </a:r>
            <a:r>
              <a:rPr lang="it-IT" b="1" i="1" dirty="0" err="1"/>
              <a:t>kml</a:t>
            </a:r>
            <a:r>
              <a:rPr lang="it-IT" b="1" i="1" dirty="0"/>
              <a:t> strade  </a:t>
            </a:r>
            <a:endParaRPr lang="it-IT" dirty="0"/>
          </a:p>
          <a:p>
            <a:pPr lvl="0"/>
            <a:r>
              <a:rPr lang="it-IT" b="1" i="1" dirty="0"/>
              <a:t>640 kmq aree verdi</a:t>
            </a:r>
            <a:r>
              <a:rPr lang="it-IT" dirty="0"/>
              <a:t> (447.000 mq aree giardino, 23.000 mq aree verdi impianti sportivi, 157.000 mq incolto, 8.000 mq cespugli)</a:t>
            </a:r>
          </a:p>
          <a:p>
            <a:pPr lvl="0"/>
            <a:r>
              <a:rPr lang="it-IT" b="1" i="1" dirty="0"/>
              <a:t>70 kmq aree verdi affidate</a:t>
            </a:r>
            <a:r>
              <a:rPr lang="it-IT" dirty="0"/>
              <a:t> con operazione "adotta una rotonda"  </a:t>
            </a:r>
          </a:p>
          <a:p>
            <a:pPr lvl="0"/>
            <a:r>
              <a:rPr lang="it-IT" b="1" i="1" dirty="0"/>
              <a:t>5 </a:t>
            </a:r>
            <a:r>
              <a:rPr lang="it-IT" b="1" i="1" dirty="0" err="1"/>
              <a:t>kml</a:t>
            </a:r>
            <a:r>
              <a:rPr lang="it-IT" b="1" i="1" dirty="0"/>
              <a:t> siepi</a:t>
            </a:r>
            <a:endParaRPr lang="it-IT" dirty="0"/>
          </a:p>
          <a:p>
            <a:pPr lvl="0"/>
            <a:r>
              <a:rPr lang="it-IT" b="1" i="1" dirty="0"/>
              <a:t>22.520 alberi</a:t>
            </a:r>
            <a:r>
              <a:rPr lang="it-IT" dirty="0"/>
              <a:t> (6.520 aree urbane, 16.000 alberi parchi extraurbani)</a:t>
            </a:r>
          </a:p>
          <a:p>
            <a:pPr lvl="0"/>
            <a:r>
              <a:rPr lang="it-IT" b="1" i="1" dirty="0"/>
              <a:t>8.000 pali</a:t>
            </a:r>
            <a:r>
              <a:rPr lang="it-IT" dirty="0"/>
              <a:t> illuminazione pubblica</a:t>
            </a:r>
          </a:p>
          <a:p>
            <a:pPr lvl="0"/>
            <a:r>
              <a:rPr lang="it-IT" b="1" i="1" dirty="0"/>
              <a:t>108 quadri elettrici</a:t>
            </a:r>
            <a:r>
              <a:rPr lang="it-IT" dirty="0"/>
              <a:t> illuminazione pubblica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Che cosa possiamo fare, insieme, cittadini e Amministrazione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b="1" dirty="0" smtClean="0"/>
              <a:t>Il </a:t>
            </a:r>
            <a:r>
              <a:rPr lang="it-IT" b="1" dirty="0"/>
              <a:t>cittadino</a:t>
            </a:r>
            <a:r>
              <a:rPr lang="it-IT" dirty="0"/>
              <a:t> ha il diritto/dovere di cooperare con le istituzioni nel definire gli interventi che incidano sul decoro urbano;</a:t>
            </a:r>
          </a:p>
          <a:p>
            <a:pPr lvl="0"/>
            <a:r>
              <a:rPr lang="it-IT" b="1" dirty="0"/>
              <a:t>La partecipazione attiva dei cittadini</a:t>
            </a:r>
            <a:r>
              <a:rPr lang="it-IT" dirty="0"/>
              <a:t> alla vita collettiva concorre a migliorare la capacità delle istituzioni nel dare risposte efficaci; </a:t>
            </a:r>
          </a:p>
          <a:p>
            <a:pPr lvl="0"/>
            <a:r>
              <a:rPr lang="it-IT" b="1" dirty="0"/>
              <a:t>L'Amministrazione </a:t>
            </a:r>
            <a:r>
              <a:rPr lang="it-IT" dirty="0"/>
              <a:t>intende favorire la partecipazione dei cittadini, e di dar conto dei risultati in ottica di trasparenza.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>R</a:t>
            </a:r>
            <a:r>
              <a:rPr lang="it-IT" b="1" dirty="0" smtClean="0"/>
              <a:t>elazione </a:t>
            </a:r>
            <a:r>
              <a:rPr lang="it-IT" b="1" dirty="0"/>
              <a:t>proattiva e di cooperazione nella cura della cosa pubblica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</a:t>
            </a:r>
            <a:r>
              <a:rPr lang="it-IT" dirty="0" smtClean="0"/>
              <a:t>onciliare </a:t>
            </a:r>
            <a:r>
              <a:rPr lang="it-IT" dirty="0"/>
              <a:t>e far convergere le esigenze dell'Amministrazione con quelle dei cittadini </a:t>
            </a:r>
          </a:p>
          <a:p>
            <a:pPr lvl="0"/>
            <a:r>
              <a:rPr lang="it-IT" dirty="0" smtClean="0"/>
              <a:t>costruire </a:t>
            </a:r>
            <a:r>
              <a:rPr lang="it-IT" dirty="0"/>
              <a:t>un terreno di </a:t>
            </a:r>
            <a:r>
              <a:rPr lang="it-IT" dirty="0" err="1"/>
              <a:t>co-responsabilità</a:t>
            </a:r>
            <a:r>
              <a:rPr lang="it-IT" dirty="0"/>
              <a:t> in materia di manutenzione dei beni pubblici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 smtClean="0"/>
              <a:t>Comunicazione</a:t>
            </a:r>
            <a:r>
              <a:rPr lang="it-IT" dirty="0" smtClean="0"/>
              <a:t> chiara, completa che stimoli la partecipazione dei cittadini</a:t>
            </a:r>
          </a:p>
          <a:p>
            <a:pPr lvl="0"/>
            <a:r>
              <a:rPr lang="it-IT" b="1" dirty="0" smtClean="0"/>
              <a:t>Monitoraggio civico</a:t>
            </a:r>
            <a:r>
              <a:rPr lang="it-IT" dirty="0" smtClean="0"/>
              <a:t>: azioni attraverso le quali i cittadini possono verificare lo stato di attuazione e le prospettive dell’attuale piano di manutenzione del Comune</a:t>
            </a:r>
          </a:p>
          <a:p>
            <a:pPr lvl="0"/>
            <a:r>
              <a:rPr lang="it-IT" dirty="0" smtClean="0"/>
              <a:t>Individuazione e realizzazione di pratiche per l’</a:t>
            </a:r>
            <a:r>
              <a:rPr lang="it-IT" b="1" dirty="0" smtClean="0"/>
              <a:t>amministrazione condivisa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Che cosa farà l'Amministrazione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Mettere </a:t>
            </a:r>
            <a:r>
              <a:rPr lang="it-IT" dirty="0"/>
              <a:t>a disposizione del cittadino migliori </a:t>
            </a:r>
            <a:r>
              <a:rPr lang="it-IT" b="1" dirty="0"/>
              <a:t>strumenti di comunicazione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Realizzare un modello </a:t>
            </a:r>
            <a:r>
              <a:rPr lang="it-IT" b="1" dirty="0"/>
              <a:t>partecipativo per il monitoraggio civico </a:t>
            </a:r>
            <a:r>
              <a:rPr lang="it-IT" dirty="0"/>
              <a:t>che implichi </a:t>
            </a:r>
            <a:r>
              <a:rPr lang="it-IT" dirty="0" smtClean="0"/>
              <a:t>nuovi strumenti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Primi passi concreti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società Patrimonio in coordinamento con il Comune di Settimo di Torinese mette a disposizione un nuovo strumento con la duplice funzione di migliorare l’operatività in materia di decoro urbano e </a:t>
            </a:r>
            <a:r>
              <a:rPr lang="it-IT" dirty="0" smtClean="0"/>
              <a:t>di </a:t>
            </a:r>
            <a:r>
              <a:rPr lang="it-IT" dirty="0"/>
              <a:t>fornire un canale di </a:t>
            </a:r>
            <a:r>
              <a:rPr lang="it-IT" b="1" dirty="0"/>
              <a:t>partecipazione</a:t>
            </a:r>
            <a:r>
              <a:rPr lang="it-IT" dirty="0"/>
              <a:t> diretto ai cittadini.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687</Words>
  <Application>Microsoft Office PowerPoint</Application>
  <PresentationFormat>Presentazione su schermo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NASCE SETTIMO BENE COMUNE PER UNA GESTIONE PARTECIPATA  DEL TERRITORIO</vt:lpstr>
      <vt:lpstr>Le manutenzioni urbane nel 2016</vt:lpstr>
      <vt:lpstr>Ambito manutentivo</vt:lpstr>
      <vt:lpstr> Che cosa possiamo fare, insieme, cittadini e Amministrazione </vt:lpstr>
      <vt:lpstr> Relazione proattiva e di cooperazione nella cura della cosa pubblica </vt:lpstr>
      <vt:lpstr>OBIETTIVO</vt:lpstr>
      <vt:lpstr>ATTRAVERSO</vt:lpstr>
      <vt:lpstr> Che cosa farà l'Amministrazione </vt:lpstr>
      <vt:lpstr>Primi passi concreti</vt:lpstr>
      <vt:lpstr>Dare spazio ai cittadini</vt:lpstr>
      <vt:lpstr>SETTIMO BENE COMUNE</vt:lpstr>
      <vt:lpstr>Comunicazioni periodiche</vt:lpstr>
      <vt:lpstr>GRAZIE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tasola</dc:creator>
  <cp:lastModifiedBy>tasola</cp:lastModifiedBy>
  <cp:revision>58</cp:revision>
  <dcterms:created xsi:type="dcterms:W3CDTF">2016-12-09T10:25:19Z</dcterms:created>
  <dcterms:modified xsi:type="dcterms:W3CDTF">2016-12-12T16:47:23Z</dcterms:modified>
</cp:coreProperties>
</file>